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9"/>
  </p:notesMasterIdLst>
  <p:sldIdLst>
    <p:sldId id="299" r:id="rId2"/>
    <p:sldId id="305" r:id="rId3"/>
    <p:sldId id="309" r:id="rId4"/>
    <p:sldId id="310" r:id="rId5"/>
    <p:sldId id="306" r:id="rId6"/>
    <p:sldId id="303" r:id="rId7"/>
    <p:sldId id="272" r:id="rId8"/>
  </p:sldIdLst>
  <p:sldSz cx="12192000" cy="6858000"/>
  <p:notesSz cx="9144000" cy="68580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3" autoAdjust="0"/>
    <p:restoredTop sz="74966" autoAdjust="0"/>
  </p:normalViewPr>
  <p:slideViewPr>
    <p:cSldViewPr snapToGrid="0" showGuides="1">
      <p:cViewPr varScale="1">
        <p:scale>
          <a:sx n="94" d="100"/>
          <a:sy n="94" d="100"/>
        </p:scale>
        <p:origin x="1728"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fab484c0fc4d765a449d442309638e">
            <a:r>
              <a:rPr b="0" dirty="0" i="0" lang="en-US" strike="noStrike" sz="1800" u="none">
                <a:solidFill>
                  <a:srgbClr val="000000"/>
                </a:solidFill>
                <a:effectLst/>
                <a:latin charset="0" panose="020F0502020204030203" pitchFamily="34" typeface="Lato"/>
              </a:rPr>
              <a:t>L'une des principales caractéristiques de l'application de saisie Android DHIS2 est la possibilité de saisir des données hors ligne, puis de les synchroniser avec le serveur en ligne lorsque vous êtes à nouveau en mesure de vous connecter.</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78bb6206f7b94fdb3c9acd775f4bc91">
            <a:r>
              <a:rPr dirty="0" lang="en-US" noProof="0"/>
              <a:t>Ceci permet aux utilisateurs de saisir des données en toute sécurité dans des endroits où l'accès à Internet est limité ou inexistant, sans avoir à écrire de nombreuses informations sur papier, puis à saisir les données manuellement par la suite, ce qui permet d'éviter les erreurs dans le processus de saisie des données, puisque les données peuvent être saisies sur place, en plus de réduire les retards dans l'établissement des rapports.</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a4836d4d3f3e2fbcc252007e06a9024">
            <a:r>
              <a:rPr dirty="0" lang="en-US" noProof="0"/>
              <a:t>Voyons donc comment vous pouvez saisir des données hors ligne et les synchroniser avec votre serveur DHIS2 à l'aide de l'application de saisie Android.</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26765742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0e90121603b6af462bdfa948d8cf00">
            <a:r>
              <a:rPr b="0" dirty="0" i="0" lang="en-US" noProof="0" strike="noStrike" sz="1800" u="none">
                <a:solidFill>
                  <a:srgbClr val="000000"/>
                </a:solidFill>
                <a:effectLst/>
                <a:latin charset="0" panose="020F0502020204030203" pitchFamily="34" typeface="Lato"/>
              </a:rPr>
              <a:t>Tout d'abord, désactivez le </a:t>
            </a:r>
            <a:r>
              <a:rPr b="0" dirty="0" err="1" i="0" lang="en-US" noProof="0" strike="noStrike" sz="1800" u="none">
                <a:solidFill>
                  <a:srgbClr val="000000"/>
                </a:solidFill>
                <a:effectLst/>
                <a:latin charset="0" panose="020F0502020204030203" pitchFamily="34" typeface="Lato"/>
              </a:rPr>
              <a:t>wifi</a:t>
            </a:r>
            <a:r>
              <a:rPr b="0" dirty="0" i="0" lang="en-US" noProof="0" strike="noStrike" sz="1800" u="none">
                <a:solidFill>
                  <a:srgbClr val="000000"/>
                </a:solidFill>
                <a:effectLst/>
                <a:latin charset="0" panose="020F0502020204030203" pitchFamily="34" typeface="Lato"/>
              </a:rPr>
              <a:t> et les données sur votre appareil Android. Vous simulerez ainsi une zone sans accès à Internet.</a:t>
            </a:r>
          </a:p>
          <a:p>
            <a:endParaRPr b="0" dirty="0" i="0" lang="en-US" noProof="0" strike="noStrike" sz="1800" u="none">
              <a:solidFill>
                <a:srgbClr val="000000"/>
              </a:solidFill>
              <a:effectLst/>
              <a:latin charset="0" panose="020F0502020204030203" pitchFamily="34" typeface="Lato"/>
            </a:endParaRPr>
          </a:p>
          <a:p txid="77350e2b8dbe3caee2541b0337bb3126">
            <a:r>
              <a:rPr b="0" dirty="0" i="0" lang="en-US" noProof="0" strike="noStrike" sz="1800" u="none">
                <a:solidFill>
                  <a:srgbClr val="000000"/>
                </a:solidFill>
                <a:effectLst/>
                <a:latin charset="0" panose="020F0502020204030203" pitchFamily="34" typeface="Lato"/>
              </a:rPr>
              <a:t>Ensuite, vous devez vous inscrire et terminer la saisie des données pour un ensemble de données. Pour cet exemple, ouvrez la liste des ensembles de données RMN CAH, puis sélectionnez l'un des ensembles de données pour le modifier. Saisissez ensuite les données dans le formulaire. Lorsque vous avez terminé, appuyez sur le bouton enregistrer, effectuez le contrôle de qualité des données et terminez l'ensemble de données.</a:t>
            </a:r>
          </a:p>
          <a:p>
            <a:endParaRPr b="0" dirty="0" i="0" lang="en-US" noProof="0" strike="noStrike" sz="1800" u="none">
              <a:solidFill>
                <a:srgbClr val="000000"/>
              </a:solidFill>
              <a:effectLst/>
              <a:latin charset="0" panose="020F0502020204030203" pitchFamily="34" typeface="Lato"/>
            </a:endParaRPr>
          </a:p>
          <a:p txid="07c5c85010802b12e1887daa5ba66ae5">
            <a:r>
              <a:rPr b="0" dirty="0" i="0" lang="en-US" noProof="0" strike="noStrike" sz="1800" u="none">
                <a:solidFill>
                  <a:srgbClr val="000000"/>
                </a:solidFill>
                <a:effectLst/>
                <a:latin charset="0" panose="020F0502020204030203" pitchFamily="34" typeface="Lato"/>
              </a:rPr>
              <a:t>Revenez ensuite à l'écran d'accueil de l'ensemble de données. Après quelques instants, vous allez remarquer qu'il y a une double flèche circulaire sur la droite, à côté de l'ensemble de données que nous venons de terminer.</a:t>
            </a:r>
          </a:p>
          <a:p>
            <a:endParaRPr b="0" dirty="0" i="0" lang="en-US" noProof="0" strike="noStrike" sz="1800" u="none">
              <a:solidFill>
                <a:srgbClr val="000000"/>
              </a:solidFill>
              <a:effectLst/>
              <a:latin charset="0" panose="020F0502020204030203" pitchFamily="34" typeface="Lato"/>
            </a:endParaRPr>
          </a:p>
          <a:p txid="bc07db31960a4ce0561866ae229da348">
            <a:r>
              <a:rPr b="0" dirty="0" i="0" lang="en-US" noProof="0" strike="noStrike" sz="1800" u="none">
                <a:solidFill>
                  <a:srgbClr val="000000"/>
                </a:solidFill>
                <a:effectLst/>
                <a:latin charset="0" panose="020F0502020204030203" pitchFamily="34" typeface="Lato"/>
              </a:rPr>
              <a:t>Il s'agit du bouton de synchronisation, ce qui signifie que les données n'ont pas été synchronisées avec le serveur en ligne. L'application de saisie Android va stocker les données localement sur l'appareil, jusqu'à ce que l'application se synchronise avec le serveur.</a:t>
            </a:r>
          </a:p>
          <a:p>
            <a:endParaRPr b="0" dirty="0" i="0" lang="en-US" noProof="0" strike="noStrike" sz="1800" u="none">
              <a:solidFill>
                <a:srgbClr val="000000"/>
              </a:solidFill>
              <a:effectLst/>
              <a:latin charset="0" panose="020F0502020204030203" pitchFamily="34" typeface="Lato"/>
            </a:endParaRPr>
          </a:p>
          <a:p txid="43ef9312ebeadb1c0ea92acf7327863d">
            <a:r>
              <a:rPr b="0" dirty="0" i="0" lang="en-US" noProof="0" strike="noStrike" sz="1800" u="none">
                <a:solidFill>
                  <a:srgbClr val="000000"/>
                </a:solidFill>
                <a:effectLst/>
                <a:latin charset="0" panose="020F0502020204030203" pitchFamily="34" typeface="Lato"/>
              </a:rPr>
              <a:t>Vous pouvez appuyer sur le bouton de synchronisation pour essayer de synchroniser les données avec le serveur en ligne. Cependant, vous obtiendrez un message vous informant que les données sont stockées sur l'appareil uniquement, car il n'y a pas de connexion réseau disponible. Appuyez sur la liste des ensembles de données pour quitter la boîte de dialogue de synchronisation.</a:t>
            </a:r>
          </a:p>
          <a:p>
            <a:endParaRPr b="0" dirty="0" i="0" lang="en-US" noProof="0" strike="noStrike" sz="1800" u="none">
              <a:solidFill>
                <a:srgbClr val="000000"/>
              </a:solidFill>
              <a:effectLst/>
              <a:latin charset="0" panose="020F0502020204030203" pitchFamily="34" typeface="Lato"/>
            </a:endParaRPr>
          </a:p>
          <a:p txid="50df6c4ec3a1082d344c35f1b51e006c">
            <a:r>
              <a:rPr b="0" dirty="0" i="0" lang="en-US" noProof="0" strike="noStrike" sz="1800" u="none">
                <a:solidFill>
                  <a:srgbClr val="000000"/>
                </a:solidFill>
                <a:effectLst/>
                <a:latin charset="0" panose="020F0502020204030203" pitchFamily="34" typeface="Lato"/>
              </a:rPr>
              <a:t>Il existe trois façons pour synchroniser les données stockées sur notre appareil avec le serveur DHIS2. La première option consiste à laisser l'application se synchroniser automatiquement en fonction de la configuration du serveur DHIS2 auquel l'application est connectée ; par défaut, cette synchronisation est programmée une fois par jour.</a:t>
            </a:r>
          </a:p>
          <a:p>
            <a:endParaRPr b="0" dirty="0" i="0" lang="en-US" noProof="0" strike="noStrike" sz="1800" u="none">
              <a:solidFill>
                <a:srgbClr val="000000"/>
              </a:solidFill>
              <a:effectLst/>
              <a:latin charset="0" panose="020F0502020204030203" pitchFamily="34" typeface="Lato"/>
            </a:endParaRPr>
          </a:p>
          <a:p txid="ee582c26dcb60f13cb3a56499387168c">
            <a:r>
              <a:rPr b="0" dirty="0" i="0" lang="en-US" noProof="0" strike="noStrike" sz="1800" u="none">
                <a:solidFill>
                  <a:srgbClr val="000000"/>
                </a:solidFill>
                <a:effectLst/>
                <a:latin charset="0" panose="020F0502020204030203" pitchFamily="34" typeface="Lato"/>
              </a:rPr>
              <a:t>Si nous choisissons cette option, il vous suffit de veiller à rester connecté à Internet. La deuxième option consiste à synchroniser manuellement chaque ensemble de données individuellement. La troisième option consiste à synchroniser manuellement tous les ensembles de données disponibles dans l'application à la fois.</a:t>
            </a:r>
          </a:p>
          <a:p>
            <a:endParaRPr b="0" dirty="0" i="0" lang="en-US" noProof="0" strike="noStrike" sz="1800" u="none">
              <a:solidFill>
                <a:srgbClr val="000000"/>
              </a:solidFill>
              <a:effectLst/>
              <a:latin charset="0" panose="020F0502020204030203" pitchFamily="34" typeface="Lato"/>
            </a:endParaRPr>
          </a:p>
          <a:p txid="5ee79ef9c44c79c9388762b69bfc1d33">
            <a:r>
              <a:rPr b="0" dirty="0" i="0" lang="en-US" noProof="0" strike="noStrike" sz="1800" u="none">
                <a:solidFill>
                  <a:srgbClr val="000000"/>
                </a:solidFill>
                <a:effectLst/>
                <a:latin charset="0" panose="020F0502020204030203" pitchFamily="34" typeface="Lato"/>
              </a:rPr>
              <a:t>Reconnectez maintenant votre appareil à Internet, pour synchroniser manuellement vos données actuelles, appuyez à nouveau sur les flèches. Vous verrez un message différent, signalant que l'appareil dispose désormais d'une connexion internet.</a:t>
            </a:r>
          </a:p>
          <a:p>
            <a:endParaRPr b="0" dirty="0" i="0" lang="en-US" noProof="0" strike="noStrike" sz="1800" u="none">
              <a:solidFill>
                <a:srgbClr val="000000"/>
              </a:solidFill>
              <a:effectLst/>
              <a:latin charset="0" panose="020F0502020204030203" pitchFamily="34" typeface="Lato"/>
            </a:endParaRPr>
          </a:p>
          <a:p txid="32a7ff46c4a76a01fda1c2b41961d0eb">
            <a:r>
              <a:rPr b="0" dirty="0" i="0" lang="en-US" noProof="0" strike="noStrike" sz="1800" u="none">
                <a:solidFill>
                  <a:srgbClr val="000000"/>
                </a:solidFill>
                <a:effectLst/>
                <a:latin charset="0" panose="020F0502020204030203" pitchFamily="34" typeface="Lato"/>
              </a:rPr>
              <a:t>Appuyez sur envoyer pour envoyer les données au serveur DHIS2 en ligne. La boîte de dialogue signale le début et la fin de la synchronisation. Appuyez sur la liste des ensembles de données pour quitter la boîte de dialogue de synchronisation.</a:t>
            </a:r>
          </a:p>
          <a:p>
            <a:endParaRPr b="0" dirty="0" i="0" lang="en-US" noProof="0" strike="noStrike" sz="1800" u="none">
              <a:solidFill>
                <a:srgbClr val="000000"/>
              </a:solidFill>
              <a:effectLst/>
              <a:latin charset="0" panose="020F0502020204030203" pitchFamily="34" typeface="Lato"/>
            </a:endParaRPr>
          </a:p>
          <a:p txid="8285ba20ff9536ea7b155284f0a786d7">
            <a:r>
              <a:rPr b="0" dirty="0" i="0" lang="en-US" noProof="0" strike="noStrike" sz="1800" u="none">
                <a:solidFill>
                  <a:srgbClr val="000000"/>
                </a:solidFill>
                <a:effectLst/>
                <a:latin charset="0" panose="020F0502020204030203" pitchFamily="34" typeface="Lato"/>
              </a:rPr>
              <a:t>Nous pouvons à présent constater que le bouton de synchronisation situé à côté de notre ensemble de données est apparu. Ceci signifie que les données ont été synchronisées avec le serveur DHIS2.</a:t>
            </a:r>
          </a:p>
          <a:p>
            <a:endParaRPr b="0" dirty="0" i="0" lang="en-US" noProof="0" strike="noStrike" sz="1800" u="none">
              <a:solidFill>
                <a:srgbClr val="000000"/>
              </a:solidFill>
              <a:effectLst/>
              <a:latin charset="0" panose="020F0502020204030203" pitchFamily="34" typeface="Lato"/>
            </a:endParaRPr>
          </a:p>
          <a:p txid="46c96ac245d3254a08e2d05154bd9f46">
            <a:r>
              <a:rPr b="0" dirty="0" i="0" lang="en-US" noProof="0" strike="noStrike" sz="1800" u="none">
                <a:solidFill>
                  <a:srgbClr val="000000"/>
                </a:solidFill>
                <a:effectLst/>
                <a:latin charset="0" panose="020F0502020204030203" pitchFamily="34" typeface="Lato"/>
              </a:rPr>
              <a:t>Mais qu'en est-il si vous avez saisi des données provenant de plusieurs ensembles de données, périodes et unités d'organisation différents ?</a:t>
            </a:r>
          </a:p>
          <a:p>
            <a:endParaRPr b="0" dirty="0" i="0" lang="en-US" noProof="0" strike="noStrike" sz="1800" u="none">
              <a:solidFill>
                <a:srgbClr val="000000"/>
              </a:solidFill>
              <a:effectLst/>
              <a:latin charset="0" panose="020F0502020204030203" pitchFamily="34" typeface="Lato"/>
            </a:endParaRPr>
          </a:p>
          <a:p txid="5876e85cceaa07a12ca40cf2c0c07123">
            <a:r>
              <a:rPr b="0" dirty="0" i="0" lang="en-US" noProof="0" strike="noStrike" sz="1800" u="none">
                <a:solidFill>
                  <a:srgbClr val="000000"/>
                </a:solidFill>
                <a:effectLst/>
                <a:latin charset="0" panose="020F0502020204030203" pitchFamily="34" typeface="Lato"/>
              </a:rPr>
              <a:t>Par exemple, si vous avez saisi des données à la fois pour le RMM CAH et pour la surveillance du COVID-19, le moyen le plus rapide de synchroniser les données dans ce cas serait de synchroniser manuellement tous les ensembles de données via le menu des paramètres. Depuis la page d'accueil, appuyez sur l'icône de menu, puis sur Paramètres.</a:t>
            </a:r>
          </a:p>
          <a:p>
            <a:endParaRPr b="0" dirty="0" i="0" lang="en-US" noProof="0" strike="noStrike" sz="1800" u="none">
              <a:solidFill>
                <a:srgbClr val="000000"/>
              </a:solidFill>
              <a:effectLst/>
              <a:latin charset="0" panose="020F0502020204030203" pitchFamily="34" typeface="Lato"/>
            </a:endParaRPr>
          </a:p>
          <a:p txid="1d1b7ea2ac2320fb79faf643352c4cc1">
            <a:r>
              <a:rPr b="0" dirty="0" i="0" lang="en-US" noProof="0" strike="noStrike" sz="1800" u="none">
                <a:solidFill>
                  <a:srgbClr val="000000"/>
                </a:solidFill>
                <a:effectLst/>
                <a:latin charset="0" panose="020F0502020204030203" pitchFamily="34" typeface="Lato"/>
              </a:rPr>
              <a:t>Dans le menu des paramètres, un certain nombre d'options est disponible, dont les données de synchronisation. Ce champ vous permet de voir quand la dernière synchronisation a eu lieu et de définir la période de synchronisation automatique.</a:t>
            </a:r>
          </a:p>
          <a:p>
            <a:endParaRPr b="0" dirty="0" i="0" lang="en-US" noProof="0" strike="noStrike" sz="1800" u="none">
              <a:solidFill>
                <a:srgbClr val="000000"/>
              </a:solidFill>
              <a:effectLst/>
              <a:latin charset="0" panose="020F0502020204030203" pitchFamily="34" typeface="Lato"/>
            </a:endParaRPr>
          </a:p>
          <a:p txid="5250dfdbb5fbb2a88e265d7dbb13ac7f">
            <a:r>
              <a:rPr b="0" dirty="0" i="0" lang="en-US" noProof="0" strike="noStrike" sz="1800" u="none">
                <a:solidFill>
                  <a:srgbClr val="000000"/>
                </a:solidFill>
                <a:effectLst/>
                <a:latin charset="0" panose="020F0502020204030203" pitchFamily="34" typeface="Lato"/>
              </a:rPr>
              <a:t>You can also choose to manually sync all data from this menu. The sync data now button will perform a global syncing of your data to the online server. Notice that after running the sync, it will update the date and time that the data were last synced. </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263a6caae9384802645a412591ea13">
            <a:pPr rtl="0"/>
            <a:r>
              <a:rPr dirty="0" lang="en-US">
                <a:solidFill>
                  <a:srgbClr val="000000"/>
                </a:solidFill>
                <a:effectLst/>
                <a:sym typeface=""/>
              </a:rPr>
              <a:t>En résumé, les données peuvent être saisies dans l'application de saisie Android lorsqu'elles sont hors ligne. Lorsque vous vous reconnectez à Internet, vous pouvez autoriser l'appareil à synchroniser automatiquement vos données selon un calendrier prédéfini ou synchroniser manuellement vos données avec le serveur en ligne de différentes manières, notamment au niveau de l'ensemble de données individuel pour toutes les unités d'organisation et les périodes d'un ensemble de données, ou en utilisant le bouton Synchroniser maintenant dans le menu des paramètres pour synchroniser tous les ensembles de données sur votre appareil.</a:t>
            </a: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p15:clr>
            <a:srgbClr val="F26B43"/>
          </p15:clr>
        </p15:guide>
        <p15:guide id="15" pos="3840">
          <p15:clr>
            <a:srgbClr val="F26B43"/>
          </p15:clr>
        </p15:guide>
        <p15:guide id="16" pos="336">
          <p15:clr>
            <a:srgbClr val="F26B43"/>
          </p15:clr>
        </p15:guide>
        <p15:guide id="17" pos="840">
          <p15:clr>
            <a:srgbClr val="F26B43"/>
          </p15:clr>
        </p15:guide>
        <p15:guide id="18" pos="1344">
          <p15:clr>
            <a:srgbClr val="F26B43"/>
          </p15:clr>
        </p15:guide>
        <p15:guide id="19" pos="6864">
          <p15:clr>
            <a:srgbClr val="F26B43"/>
          </p15:clr>
        </p15:guide>
        <p15:guide id="20" pos="7368">
          <p15:clr>
            <a:srgbClr val="F26B43"/>
          </p15:clr>
        </p15:guide>
        <p15:guide id="21" orient="horz" pos="312">
          <p15:clr>
            <a:srgbClr val="F26B43"/>
          </p15:clr>
        </p15:guide>
        <p15:guide id="22" orient="horz" pos="816">
          <p15:clr>
            <a:srgbClr val="F26B43"/>
          </p15:clr>
        </p15:guide>
        <p15:guide id="23" orient="horz" pos="1176">
          <p15:clr>
            <a:srgbClr val="F26B43"/>
          </p15:clr>
        </p15:guide>
        <p15:guide id="24" orient="horz" pos="3432">
          <p15:clr>
            <a:srgbClr val="F26B43"/>
          </p15:clr>
        </p15:guide>
        <p15:guide id="25" orient="horz" pos="3768">
          <p15:clr>
            <a:srgbClr val="F26B43"/>
          </p15:clr>
        </p15:guide>
        <p15:guide id="26"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3.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3.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2.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0215" y="-451633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654b562cc3ca81ff98aea268ea33b58">
            <a:r>
              <a:rPr dirty="0" lang="en-US"/>
              <a:t>Application de saisie Android</a:t>
            </a:r>
          </a:p>
          <a:p txid="611b03dae1a59cac77a7b20acc7a28ed">
            <a:r>
              <a:rPr dirty="0" lang="en-US"/>
              <a:t>pour la saisie de données : Saisie de données hors ligne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7096368B-3D32-427C-985F-0FE3E3C4D453}"/>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lang="en-US" sz="2200"/>
              <a:t>Application de Saisie Android</a:t>
            </a:r>
          </a:p>
        </p:txBody>
      </p:sp>
      <p:grpSp>
        <p:nvGrpSpPr>
          <p:cNvPr id="31" name="Group 30">
            <a:extLst>
              <a:ext uri="{FF2B5EF4-FFF2-40B4-BE49-F238E27FC236}">
                <a16:creationId xmlns:a16="http://schemas.microsoft.com/office/drawing/2014/main" id="{9E904469-FE81-479E-ABA2-166F0BA62963}"/>
              </a:ext>
            </a:extLst>
          </p:cNvPr>
          <p:cNvGrpSpPr/>
          <p:nvPr/>
        </p:nvGrpSpPr>
        <p:grpSpPr>
          <a:xfrm>
            <a:off x="7731323" y="2071303"/>
            <a:ext cx="1014639" cy="1184673"/>
            <a:chOff x="3861264" y="1789304"/>
            <a:chExt cx="690944" cy="806733"/>
          </a:xfrm>
        </p:grpSpPr>
        <p:sp>
          <p:nvSpPr>
            <p:cNvPr id="32" name="Freeform: Shape 31">
              <a:extLst>
                <a:ext uri="{FF2B5EF4-FFF2-40B4-BE49-F238E27FC236}">
                  <a16:creationId xmlns:a16="http://schemas.microsoft.com/office/drawing/2014/main" id="{0131ACC8-ED83-4DD0-911D-6E39AB323FB8}"/>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65E62FFC-ED7E-42D9-8DFB-CDD1C5560829}"/>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C58FBBAB-075E-409D-81DC-1E3238415E2B}"/>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356F3266-378E-4EF1-866C-C363345230EC}"/>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62A6AE92-58C2-4800-AC20-59AB72B8AFAC}"/>
              </a:ext>
            </a:extLst>
          </p:cNvPr>
          <p:cNvCxnSpPr>
            <a:cxnSpLocks/>
          </p:cNvCxnSpPr>
          <p:nvPr/>
        </p:nvCxnSpPr>
        <p:spPr>
          <a:xfrm flipV="1">
            <a:off x="7742361" y="2221828"/>
            <a:ext cx="1105256" cy="1008445"/>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8CC81D54-DC9C-49AA-AAE6-61A75839DCE0}"/>
              </a:ext>
            </a:extLst>
          </p:cNvPr>
          <p:cNvGrpSpPr/>
          <p:nvPr/>
        </p:nvGrpSpPr>
        <p:grpSpPr>
          <a:xfrm>
            <a:off x="2036682" y="2267404"/>
            <a:ext cx="2938405" cy="3269032"/>
            <a:chOff x="3983815" y="2267404"/>
            <a:chExt cx="2938405" cy="3269032"/>
          </a:xfrm>
        </p:grpSpPr>
        <p:sp>
          <p:nvSpPr>
            <p:cNvPr id="38" name="Freeform: Shape 37">
              <a:extLst>
                <a:ext uri="{FF2B5EF4-FFF2-40B4-BE49-F238E27FC236}">
                  <a16:creationId xmlns:a16="http://schemas.microsoft.com/office/drawing/2014/main" id="{C0A2F3C2-0044-47A1-9033-EE51176DDD09}"/>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49DCABD0-FCBA-4134-BA89-8AED4CB907DE}"/>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CCDC45E9-772D-4B54-B053-295C8A175FC3}"/>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1" name="Graphic 24">
              <a:extLst>
                <a:ext uri="{FF2B5EF4-FFF2-40B4-BE49-F238E27FC236}">
                  <a16:creationId xmlns:a16="http://schemas.microsoft.com/office/drawing/2014/main" id="{7D3BD524-49C2-42F9-AEBF-221D0601DFE2}"/>
                </a:ext>
              </a:extLst>
            </p:cNvPr>
            <p:cNvGrpSpPr/>
            <p:nvPr/>
          </p:nvGrpSpPr>
          <p:grpSpPr>
            <a:xfrm>
              <a:off x="5284649" y="2267404"/>
              <a:ext cx="1637571" cy="3269032"/>
              <a:chOff x="7215570" y="2153114"/>
              <a:chExt cx="1637571" cy="3269032"/>
            </a:xfrm>
          </p:grpSpPr>
          <p:sp>
            <p:nvSpPr>
              <p:cNvPr id="48" name="Freeform: Shape 47">
                <a:extLst>
                  <a:ext uri="{FF2B5EF4-FFF2-40B4-BE49-F238E27FC236}">
                    <a16:creationId xmlns:a16="http://schemas.microsoft.com/office/drawing/2014/main" id="{17F3E5DE-199F-429B-9282-A58CA198C1EE}"/>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0A13A575-5031-454F-95EA-68B20F333301}"/>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CEF594BB-D678-448F-9BCB-FAF9A1129EA0}"/>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n-US"/>
              </a:p>
            </p:txBody>
          </p:sp>
        </p:grpSp>
        <p:sp>
          <p:nvSpPr>
            <p:cNvPr id="42" name="Rectangle 41">
              <a:extLst>
                <a:ext uri="{FF2B5EF4-FFF2-40B4-BE49-F238E27FC236}">
                  <a16:creationId xmlns:a16="http://schemas.microsoft.com/office/drawing/2014/main" id="{3D487D25-20AB-469E-9A85-D8E71DB059F6}"/>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43" name="Graphic 9">
              <a:extLst>
                <a:ext uri="{FF2B5EF4-FFF2-40B4-BE49-F238E27FC236}">
                  <a16:creationId xmlns:a16="http://schemas.microsoft.com/office/drawing/2014/main" id="{EAAB46F9-1D8B-407D-805C-708BB38CCFF2}"/>
                </a:ext>
              </a:extLst>
            </p:cNvPr>
            <p:cNvGrpSpPr/>
            <p:nvPr/>
          </p:nvGrpSpPr>
          <p:grpSpPr>
            <a:xfrm>
              <a:off x="4543460" y="3146397"/>
              <a:ext cx="1250336" cy="1484983"/>
              <a:chOff x="4761631" y="2859591"/>
              <a:chExt cx="1372353" cy="1629899"/>
            </a:xfrm>
          </p:grpSpPr>
          <p:sp>
            <p:nvSpPr>
              <p:cNvPr id="44" name="Freeform: Shape 43">
                <a:extLst>
                  <a:ext uri="{FF2B5EF4-FFF2-40B4-BE49-F238E27FC236}">
                    <a16:creationId xmlns:a16="http://schemas.microsoft.com/office/drawing/2014/main" id="{3E67DB76-D8F6-4BC6-8F1A-FDD011FFDA9D}"/>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45" name="Freeform: Shape 44">
                <a:extLst>
                  <a:ext uri="{FF2B5EF4-FFF2-40B4-BE49-F238E27FC236}">
                    <a16:creationId xmlns:a16="http://schemas.microsoft.com/office/drawing/2014/main" id="{E8398FBC-8A02-4256-B018-78410EDA8979}"/>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46" name="Freeform: Shape 45">
                <a:extLst>
                  <a:ext uri="{FF2B5EF4-FFF2-40B4-BE49-F238E27FC236}">
                    <a16:creationId xmlns:a16="http://schemas.microsoft.com/office/drawing/2014/main" id="{DC2C0FAA-7A44-47A4-95A5-AFF61B19FB07}"/>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47" name="Freeform: Shape 46">
                <a:extLst>
                  <a:ext uri="{FF2B5EF4-FFF2-40B4-BE49-F238E27FC236}">
                    <a16:creationId xmlns:a16="http://schemas.microsoft.com/office/drawing/2014/main" id="{1092DAF4-7219-40FD-8DF4-E04F2A1C4E5E}"/>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pic>
        <p:nvPicPr>
          <p:cNvPr id="51" name="Graphic 50">
            <a:extLst>
              <a:ext uri="{FF2B5EF4-FFF2-40B4-BE49-F238E27FC236}">
                <a16:creationId xmlns:a16="http://schemas.microsoft.com/office/drawing/2014/main" id="{4F40264F-B880-4A48-B2AA-E294171C0D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7512" y="4081630"/>
            <a:ext cx="1239700" cy="1444208"/>
          </a:xfrm>
          <a:prstGeom prst="rect">
            <a:avLst/>
          </a:prstGeom>
        </p:spPr>
      </p:pic>
      <p:cxnSp>
        <p:nvCxnSpPr>
          <p:cNvPr id="52" name="Connector: Elbow 51">
            <a:extLst>
              <a:ext uri="{FF2B5EF4-FFF2-40B4-BE49-F238E27FC236}">
                <a16:creationId xmlns:a16="http://schemas.microsoft.com/office/drawing/2014/main" id="{DDAD86C5-BA5C-4B7C-8665-B0F02D04ECC5}"/>
              </a:ext>
            </a:extLst>
          </p:cNvPr>
          <p:cNvCxnSpPr>
            <a:cxnSpLocks/>
          </p:cNvCxnSpPr>
          <p:nvPr/>
        </p:nvCxnSpPr>
        <p:spPr>
          <a:xfrm>
            <a:off x="4975087" y="3775934"/>
            <a:ext cx="2508938" cy="927374"/>
          </a:xfrm>
          <a:prstGeom prst="bentConnector3">
            <a:avLst/>
          </a:prstGeom>
          <a:ln cap="rnd" w="57150">
            <a:solidFill>
              <a:srgbClr val="276696"/>
            </a:solidFill>
            <a:prstDash val="sysDot"/>
            <a:headEnd len="lg" type="none" w="lg"/>
            <a:tailEnd type="stealt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advTm="13795" p14:dur="2000" spd="slow"/>
    </mc:Choice>
    <mc:Fallback xmlns="">
      <p:transition advTm="137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500" id="7"/>
                                        <p:tgtEl>
                                          <p:spTgt spid="25"/>
                                        </p:tgtEl>
                                      </p:cBhvr>
                                    </p:animEffect>
                                  </p:childTnLst>
                                </p:cTn>
                              </p:par>
                              <p:par>
                                <p:cTn fill="hold" id="8" nodeType="withEffect" presetClass="entr" presetID="2" presetSubtype="8">
                                  <p:stCondLst>
                                    <p:cond delay="0"/>
                                  </p:stCondLst>
                                  <p:childTnLst>
                                    <p:set>
                                      <p:cBhvr>
                                        <p:cTn dur="1" fill="hold" id="9">
                                          <p:stCondLst>
                                            <p:cond delay="0"/>
                                          </p:stCondLst>
                                        </p:cTn>
                                        <p:tgtEl>
                                          <p:spTgt spid="37"/>
                                        </p:tgtEl>
                                        <p:attrNameLst>
                                          <p:attrName>style.visibility</p:attrName>
                                        </p:attrNameLst>
                                      </p:cBhvr>
                                      <p:to>
                                        <p:strVal val="visible"/>
                                      </p:to>
                                    </p:set>
                                    <p:anim calcmode="lin" valueType="num">
                                      <p:cBhvr additive="base">
                                        <p:cTn dur="500" fill="hold" id="10"/>
                                        <p:tgtEl>
                                          <p:spTgt spid="37"/>
                                        </p:tgtEl>
                                        <p:attrNameLst>
                                          <p:attrName>ppt_x</p:attrName>
                                        </p:attrNameLst>
                                      </p:cBhvr>
                                      <p:tavLst>
                                        <p:tav tm="0">
                                          <p:val>
                                            <p:strVal val="0-#ppt_w/2"/>
                                          </p:val>
                                        </p:tav>
                                        <p:tav tm="100000">
                                          <p:val>
                                            <p:strVal val="#ppt_x"/>
                                          </p:val>
                                        </p:tav>
                                      </p:tavLst>
                                    </p:anim>
                                    <p:anim calcmode="lin" valueType="num">
                                      <p:cBhvr additive="base">
                                        <p:cTn dur="500" fill="hold" id="11"/>
                                        <p:tgtEl>
                                          <p:spTgt spid="37"/>
                                        </p:tgtEl>
                                        <p:attrNameLst>
                                          <p:attrName>ppt_y</p:attrName>
                                        </p:attrNameLst>
                                      </p:cBhvr>
                                      <p:tavLst>
                                        <p:tav tm="0">
                                          <p:val>
                                            <p:strVal val="#ppt_y"/>
                                          </p:val>
                                        </p:tav>
                                        <p:tav tm="100000">
                                          <p:val>
                                            <p:strVal val="#ppt_y"/>
                                          </p:val>
                                        </p:tav>
                                      </p:tavLst>
                                    </p:anim>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31"/>
                                        </p:tgtEl>
                                        <p:attrNameLst>
                                          <p:attrName>style.visibility</p:attrName>
                                        </p:attrNameLst>
                                      </p:cBhvr>
                                      <p:to>
                                        <p:strVal val="visible"/>
                                      </p:to>
                                    </p:set>
                                    <p:animEffect filter="fade" transition="in">
                                      <p:cBhvr>
                                        <p:cTn dur="500" id="16"/>
                                        <p:tgtEl>
                                          <p:spTgt spid="31"/>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22" presetSubtype="4">
                                  <p:stCondLst>
                                    <p:cond delay="0"/>
                                  </p:stCondLst>
                                  <p:childTnLst>
                                    <p:set>
                                      <p:cBhvr>
                                        <p:cTn dur="1" fill="hold" id="20">
                                          <p:stCondLst>
                                            <p:cond delay="0"/>
                                          </p:stCondLst>
                                        </p:cTn>
                                        <p:tgtEl>
                                          <p:spTgt spid="36"/>
                                        </p:tgtEl>
                                        <p:attrNameLst>
                                          <p:attrName>style.visibility</p:attrName>
                                        </p:attrNameLst>
                                      </p:cBhvr>
                                      <p:to>
                                        <p:strVal val="visible"/>
                                      </p:to>
                                    </p:set>
                                    <p:animEffect filter="wipe(down)" transition="in">
                                      <p:cBhvr>
                                        <p:cTn dur="500" id="21"/>
                                        <p:tgtEl>
                                          <p:spTgt spid="3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52"/>
                                        </p:tgtEl>
                                        <p:attrNameLst>
                                          <p:attrName>style.visibility</p:attrName>
                                        </p:attrNameLst>
                                      </p:cBhvr>
                                      <p:to>
                                        <p:strVal val="visible"/>
                                      </p:to>
                                    </p:set>
                                    <p:animEffect filter="wipe(left)" transition="in">
                                      <p:cBhvr>
                                        <p:cTn dur="500" id="26"/>
                                        <p:tgtEl>
                                          <p:spTgt spid="52"/>
                                        </p:tgtEl>
                                      </p:cBhvr>
                                    </p:animEffect>
                                  </p:childTnLst>
                                </p:cTn>
                              </p:par>
                            </p:childTnLst>
                          </p:cTn>
                        </p:par>
                        <p:par>
                          <p:cTn fill="hold" id="27">
                            <p:stCondLst>
                              <p:cond delay="500"/>
                            </p:stCondLst>
                            <p:childTnLst>
                              <p:par>
                                <p:cTn fill="hold" id="28" nodeType="afterEffect" presetClass="entr" presetID="10" presetSubtype="0">
                                  <p:stCondLst>
                                    <p:cond delay="0"/>
                                  </p:stCondLst>
                                  <p:childTnLst>
                                    <p:set>
                                      <p:cBhvr>
                                        <p:cTn dur="1" fill="hold" id="29">
                                          <p:stCondLst>
                                            <p:cond delay="0"/>
                                          </p:stCondLst>
                                        </p:cTn>
                                        <p:tgtEl>
                                          <p:spTgt spid="51"/>
                                        </p:tgtEl>
                                        <p:attrNameLst>
                                          <p:attrName>style.visibility</p:attrName>
                                        </p:attrNameLst>
                                      </p:cBhvr>
                                      <p:to>
                                        <p:strVal val="visible"/>
                                      </p:to>
                                    </p:set>
                                    <p:animEffect filter="fade" transition="in">
                                      <p:cBhvr>
                                        <p:cTn dur="500" id="30"/>
                                        <p:tgtEl>
                                          <p:spTgt spid="5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txid="cc42dfa449d6f5b57689c59a4e4e21ce">
            <a:r>
              <a:rPr dirty="0" lang="en-US"/>
              <a:t>Saisie de données hors ligne l'application de saisie Android...</a:t>
            </a:r>
          </a:p>
        </p:txBody>
      </p:sp>
      <p:sp>
        <p:nvSpPr>
          <p:cNvPr id="37" name="TextBox 36">
            <a:extLst>
              <a:ext uri="{FF2B5EF4-FFF2-40B4-BE49-F238E27FC236}">
                <a16:creationId xmlns:a16="http://schemas.microsoft.com/office/drawing/2014/main" id="{1B1165E2-EF56-440D-ABA0-A1100CE43845}"/>
              </a:ext>
            </a:extLst>
          </p:cNvPr>
          <p:cNvSpPr txBox="1"/>
          <p:nvPr/>
        </p:nvSpPr>
        <p:spPr>
          <a:xfrm>
            <a:off x="5980012" y="2351451"/>
            <a:ext cx="4142324" cy="1200329"/>
          </a:xfrm>
          <a:prstGeom prst="rect">
            <a:avLst/>
          </a:prstGeom>
          <a:noFill/>
        </p:spPr>
        <p:txBody>
          <a:bodyPr rtlCol="0" wrap="square">
            <a:spAutoFit/>
          </a:bodyPr>
          <a:lstStyle/>
          <a:p txid="cf3e9e14ed1b3b02a07ac71535df21fc">
            <a:pPr algn="l" indent="-342900" marL="342900">
              <a:buClr>
                <a:srgbClr val="008CCF"/>
              </a:buClr>
              <a:buFont charset="-79" pitchFamily="2" typeface="Rubik"/>
              <a:buChar char="•"/>
            </a:pPr>
            <a:r>
              <a:rPr dirty="0" lang="en-US" sz="2400"/>
              <a:t>Saisir des données dans des milieux où l'accès à Internet est limité ou inexistant</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dirty="0" lang="en-US" sz="2200"/>
              <a:t>Application de Saisie Android</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22" name="TextBox 21">
            <a:extLst>
              <a:ext uri="{FF2B5EF4-FFF2-40B4-BE49-F238E27FC236}">
                <a16:creationId xmlns:a16="http://schemas.microsoft.com/office/drawing/2014/main" id="{1EC24789-B422-45A9-989D-57E1346BF0FF}"/>
              </a:ext>
            </a:extLst>
          </p:cNvPr>
          <p:cNvSpPr txBox="1"/>
          <p:nvPr/>
        </p:nvSpPr>
        <p:spPr>
          <a:xfrm>
            <a:off x="5980012" y="3655424"/>
            <a:ext cx="4142324" cy="1200329"/>
          </a:xfrm>
          <a:prstGeom prst="rect">
            <a:avLst/>
          </a:prstGeom>
          <a:noFill/>
        </p:spPr>
        <p:txBody>
          <a:bodyPr rtlCol="0" wrap="square">
            <a:spAutoFit/>
          </a:bodyPr>
          <a:lstStyle/>
          <a:p txid="acc537b4f84074314b3ac3162378f586">
            <a:pPr algn="l" indent="-342900" marL="342900">
              <a:buClr>
                <a:srgbClr val="008CCF"/>
              </a:buClr>
              <a:buFont charset="-79" pitchFamily="2" typeface="Rubik"/>
              <a:buChar char="•"/>
            </a:pPr>
            <a:r>
              <a:rPr dirty="0" lang="en-US" sz="2400"/>
              <a:t>Contribuer à éviter les erreurs dans le processus de saisie des données</a:t>
            </a:r>
          </a:p>
        </p:txBody>
      </p:sp>
      <p:sp>
        <p:nvSpPr>
          <p:cNvPr id="23" name="TextBox 22">
            <a:extLst>
              <a:ext uri="{FF2B5EF4-FFF2-40B4-BE49-F238E27FC236}">
                <a16:creationId xmlns:a16="http://schemas.microsoft.com/office/drawing/2014/main" id="{E0B7FF17-3C2A-49B2-A482-6E7EC776CAAC}"/>
              </a:ext>
            </a:extLst>
          </p:cNvPr>
          <p:cNvSpPr txBox="1"/>
          <p:nvPr/>
        </p:nvSpPr>
        <p:spPr>
          <a:xfrm>
            <a:off x="5980012" y="4590065"/>
            <a:ext cx="4142324" cy="830997"/>
          </a:xfrm>
          <a:prstGeom prst="rect">
            <a:avLst/>
          </a:prstGeom>
          <a:noFill/>
        </p:spPr>
        <p:txBody>
          <a:bodyPr rtlCol="0" wrap="square">
            <a:spAutoFit/>
          </a:bodyPr>
          <a:lstStyle/>
          <a:p txid="3ca20634e503a6643b7bb65ed67b531d">
            <a:pPr algn="l" indent="-342900" marL="342900">
              <a:buClr>
                <a:srgbClr val="008CCF"/>
              </a:buClr>
              <a:buFont charset="-79" pitchFamily="2" typeface="Rubik"/>
              <a:buChar char="•"/>
            </a:pPr>
            <a:r>
              <a:rPr dirty="0" lang="en-US" sz="2400"/>
              <a:t>Réduit les retards dans l'établissement des rapports</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advTm="24648" spd="slow">
        <p159:morph option="byObject"/>
      </p:transition>
    </mc:Choice>
    <mc:Fallback xmlns="">
      <p:transition advTm="2464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7"/>
                                        </p:tgtEl>
                                        <p:attrNameLst>
                                          <p:attrName>style.visibility</p:attrName>
                                        </p:attrNameLst>
                                      </p:cBhvr>
                                      <p:to>
                                        <p:strVal val="visible"/>
                                      </p:to>
                                    </p:set>
                                    <p:animEffect filter="fade" transition="in">
                                      <p:cBhvr>
                                        <p:cTn dur="500" id="7"/>
                                        <p:tgtEl>
                                          <p:spTgt spid="3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2"/>
                                        </p:tgtEl>
                                        <p:attrNameLst>
                                          <p:attrName>style.visibility</p:attrName>
                                        </p:attrNameLst>
                                      </p:cBhvr>
                                      <p:to>
                                        <p:strVal val="visible"/>
                                      </p:to>
                                    </p:set>
                                    <p:animEffect filter="fade" transition="in">
                                      <p:cBhvr>
                                        <p:cTn dur="500" id="12"/>
                                        <p:tgtEl>
                                          <p:spTgt spid="2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7"/>
      <p:bldP grpId="0" spid="22"/>
      <p:bldP grpId="0" spid="23"/>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txid="80e9402c3bdff16ab6233076401e0f9f">
            <a:r>
              <a:rPr dirty="0" lang="en-US"/>
              <a:t>Dans cette leçon, vous allez apprendre...</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70163" y="2869236"/>
            <a:ext cx="4477633" cy="830997"/>
          </a:xfrm>
          <a:prstGeom prst="rect">
            <a:avLst/>
          </a:prstGeom>
          <a:noFill/>
        </p:spPr>
        <p:txBody>
          <a:bodyPr rtlCol="0" wrap="square">
            <a:spAutoFit/>
          </a:bodyPr>
          <a:lstStyle/>
          <a:p txid="1706bf886a3d8f9ea86a5fe8925c573b">
            <a:pPr algn="l" indent="-342900" marL="342900">
              <a:buClr>
                <a:srgbClr val="008CCF"/>
              </a:buClr>
              <a:buFont charset="-79" pitchFamily="2" typeface="Rubik"/>
              <a:buChar char="•"/>
            </a:pPr>
            <a:r>
              <a:rPr dirty="0" lang="en-US" sz="2400"/>
              <a:t>Comment saisir les données hors ligne</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dirty="0" lang="en-US" sz="2200"/>
              <a:t>Application de Saisie Android</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22" name="TextBox 21">
            <a:extLst>
              <a:ext uri="{FF2B5EF4-FFF2-40B4-BE49-F238E27FC236}">
                <a16:creationId xmlns:a16="http://schemas.microsoft.com/office/drawing/2014/main" id="{8ADFB6FF-274F-432B-AF90-7A3169E0D142}"/>
              </a:ext>
            </a:extLst>
          </p:cNvPr>
          <p:cNvSpPr txBox="1"/>
          <p:nvPr/>
        </p:nvSpPr>
        <p:spPr>
          <a:xfrm>
            <a:off x="6070163" y="3527100"/>
            <a:ext cx="4477633" cy="830997"/>
          </a:xfrm>
          <a:prstGeom prst="rect">
            <a:avLst/>
          </a:prstGeom>
          <a:noFill/>
        </p:spPr>
        <p:txBody>
          <a:bodyPr rtlCol="0" wrap="square">
            <a:spAutoFit/>
          </a:bodyPr>
          <a:lstStyle/>
          <a:p txid="575f9f60479ecad03bb48e350ece5a6a">
            <a:pPr algn="l" indent="-342900" marL="342900">
              <a:buClr>
                <a:srgbClr val="008CCF"/>
              </a:buClr>
              <a:buFont charset="-79" pitchFamily="2" typeface="Rubik"/>
              <a:buChar char="•"/>
            </a:pPr>
            <a:r>
              <a:rPr dirty="0" lang="en-US" sz="2400"/>
              <a:t>Comment synchroniser les données avec votre serveur DHIS2 ?</a:t>
            </a:r>
          </a:p>
        </p:txBody>
      </p:sp>
    </p:spTree>
    <p:custDataLst>
      <p:tags r:id="rId1"/>
    </p:custDataLst>
    <p:extLst>
      <p:ext uri="{BB962C8B-B14F-4D97-AF65-F5344CB8AC3E}">
        <p14:creationId xmlns:p14="http://schemas.microsoft.com/office/powerpoint/2010/main" val="2068176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0781" p14:dur="1460" spd="slow">
        <p159:morph option="byObject"/>
      </p:transition>
    </mc:Choice>
    <mc:Fallback xmlns="">
      <p:transition advTm="107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7"/>
                                        </p:tgtEl>
                                        <p:attrNameLst>
                                          <p:attrName>style.visibility</p:attrName>
                                        </p:attrNameLst>
                                      </p:cBhvr>
                                      <p:to>
                                        <p:strVal val="visible"/>
                                      </p:to>
                                    </p:set>
                                    <p:animEffect filter="fade" transition="in">
                                      <p:cBhvr>
                                        <p:cTn dur="500" id="7"/>
                                        <p:tgtEl>
                                          <p:spTgt spid="3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2"/>
                                        </p:tgtEl>
                                        <p:attrNameLst>
                                          <p:attrName>style.visibility</p:attrName>
                                        </p:attrNameLst>
                                      </p:cBhvr>
                                      <p:to>
                                        <p:strVal val="visible"/>
                                      </p:to>
                                    </p:set>
                                    <p:animEffect filter="fade" transition="in">
                                      <p:cBhvr>
                                        <p:cTn dur="500" id="1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7"/>
      <p:bldP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01010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813FC2-6EBF-03ED-1C6C-263F2A6B87D0}"/>
              </a:ext>
            </a:extLst>
          </p:cNvPr>
          <p:cNvSpPr txBox="1"/>
          <p:nvPr/>
        </p:nvSpPr>
        <p:spPr>
          <a:xfrm>
            <a:off x="5049672" y="34290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solidFill>
                  <a:schemeClr val="bg1"/>
                </a:solidFill>
              </a:rPr>
              <a:t>Démo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advTm="228300" p14:dur="2000" spd="slow"/>
    </mc:Choice>
    <mc:Fallback xmlns="">
      <p:transition advTm="2283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lang="en-US"/>
              <a:t>Résumé</a:t>
            </a:r>
          </a:p>
        </p:txBody>
      </p:sp>
      <p:sp>
        <p:nvSpPr>
          <p:cNvPr id="23" name="TextBox 22">
            <a:extLst>
              <a:ext uri="{FF2B5EF4-FFF2-40B4-BE49-F238E27FC236}">
                <a16:creationId xmlns:a16="http://schemas.microsoft.com/office/drawing/2014/main" id="{E631716D-744D-4C05-BBD0-7F832E345588}"/>
              </a:ext>
            </a:extLst>
          </p:cNvPr>
          <p:cNvSpPr txBox="1"/>
          <p:nvPr/>
        </p:nvSpPr>
        <p:spPr>
          <a:xfrm>
            <a:off x="5880013" y="1721012"/>
            <a:ext cx="5600701" cy="4719562"/>
          </a:xfrm>
          <a:prstGeom prst="rect">
            <a:avLst/>
          </a:prstGeom>
          <a:noFill/>
        </p:spPr>
        <p:txBody>
          <a:bodyPr rtlCol="0" wrap="square">
            <a:spAutoFit/>
          </a:bodyPr>
          <a:lstStyle/>
          <a:p txid="19ac486ef82e8f942f6be085cc379ea7">
            <a:pPr indent="-457200" marL="457200">
              <a:lnSpc>
                <a:spcPts val="3300"/>
              </a:lnSpc>
              <a:buClr>
                <a:srgbClr val="008CCF"/>
              </a:buClr>
              <a:buFont charset="0" panose="020B0604020202020204" pitchFamily="34" typeface="Arial"/>
              <a:buChar char="•"/>
            </a:pPr>
            <a:r>
              <a:rPr dirty="0" lang="en-US" sz="2400"/>
              <a:t>Les données peuvent être saisies hors ligne</a:t>
            </a:r>
          </a:p>
          <a:p txid="f3d2a8f855120a09af29335aa2a57fae">
            <a:pPr indent="-457200" marL="457200">
              <a:lnSpc>
                <a:spcPts val="3300"/>
              </a:lnSpc>
              <a:buClr>
                <a:srgbClr val="008CCF"/>
              </a:buClr>
              <a:buFont charset="0" panose="020B0604020202020204" pitchFamily="34" typeface="Arial"/>
              <a:buChar char="•"/>
            </a:pPr>
            <a:r>
              <a:rPr dirty="0" lang="en-US" sz="2400"/>
              <a:t>Une fois reconnecté à Internet :</a:t>
            </a:r>
          </a:p>
          <a:p txid="f279a70d9c762a517d355ea4fb267739">
            <a:pPr indent="-457200" lvl="1" marL="914400">
              <a:lnSpc>
                <a:spcPts val="3300"/>
              </a:lnSpc>
              <a:buClr>
                <a:srgbClr val="008CCF"/>
              </a:buClr>
              <a:buFont charset="0" panose="020B0604020202020204" pitchFamily="34" typeface="Arial"/>
              <a:buChar char="•"/>
            </a:pPr>
            <a:r>
              <a:rPr dirty="0" lang="en-US" sz="2400"/>
              <a:t>Autoriser la synchronisation automatique de l'appareil</a:t>
            </a:r>
          </a:p>
          <a:p txid="cfb6873db7b0e7ce7aa8d8b2b69c3c8f">
            <a:pPr indent="-457200" lvl="1" marL="914400">
              <a:lnSpc>
                <a:spcPts val="3300"/>
              </a:lnSpc>
              <a:buClr>
                <a:srgbClr val="008CCF"/>
              </a:buClr>
              <a:buFont charset="0" panose="020B0604020202020204" pitchFamily="34" typeface="Arial"/>
              <a:buChar char="•"/>
            </a:pPr>
            <a:r>
              <a:rPr dirty="0" lang="en-US" sz="2400"/>
              <a:t>Synchroniser manuellement :</a:t>
            </a:r>
          </a:p>
          <a:p txid="75fcd14ec6b6c5a40aeee0c37083c7b8">
            <a:pPr indent="-457200" lvl="2" marL="1371600">
              <a:lnSpc>
                <a:spcPts val="3300"/>
              </a:lnSpc>
              <a:buClr>
                <a:srgbClr val="008CCF"/>
              </a:buClr>
              <a:buFont charset="2" panose="05000000000000000000" pitchFamily="2" typeface="Wingdings"/>
              <a:buChar char="ü"/>
            </a:pPr>
            <a:r>
              <a:rPr dirty="0" lang="en-US" sz="2400"/>
              <a:t>Ensemble de données individuelles</a:t>
            </a:r>
          </a:p>
          <a:p txid="28c28eece880cc917103c0fa83ebb80b">
            <a:pPr indent="-457200" lvl="2" marL="1371600">
              <a:lnSpc>
                <a:spcPts val="3300"/>
              </a:lnSpc>
              <a:buClr>
                <a:srgbClr val="008CCF"/>
              </a:buClr>
              <a:buFont charset="2" panose="05000000000000000000" pitchFamily="2" typeface="Wingdings"/>
              <a:buChar char="ü"/>
            </a:pPr>
            <a:r>
              <a:rPr dirty="0" lang="en-US" sz="2400"/>
              <a:t>Toutes les unités d'</a:t>
            </a:r>
            <a:r>
              <a:rPr dirty="0" err="1" lang="en-US" sz="2400"/>
              <a:t>organisation</a:t>
            </a:r>
            <a:r>
              <a:rPr dirty="0" lang="en-US" sz="2400"/>
              <a:t> et les périodes d'un ensemble de données</a:t>
            </a:r>
          </a:p>
          <a:p txid="cb22ca39e2b4de553f156d7daad32e11">
            <a:pPr indent="-457200" lvl="2" marL="1371600">
              <a:lnSpc>
                <a:spcPts val="3300"/>
              </a:lnSpc>
              <a:buClr>
                <a:srgbClr val="008CCF"/>
              </a:buClr>
              <a:buFont charset="2" panose="05000000000000000000" pitchFamily="2" typeface="Wingdings"/>
              <a:buChar char="ü"/>
            </a:pPr>
            <a:r>
              <a:rPr dirty="0" lang="en-US" sz="2400"/>
              <a:t>Utiliser le bouton Synchroniser maintenant pour synchroniser tous les ensembles de données</a:t>
            </a:r>
          </a:p>
        </p:txBody>
      </p:sp>
      <p:sp>
        <p:nvSpPr>
          <p:cNvPr id="6" name="Rectangle: Rounded Corners 5">
            <a:extLst>
              <a:ext uri="{FF2B5EF4-FFF2-40B4-BE49-F238E27FC236}">
                <a16:creationId xmlns:a16="http://schemas.microsoft.com/office/drawing/2014/main" id="{69C585D7-5883-47FF-B1AA-E7C6B0D1FB52}"/>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lang="en-US" sz="2200"/>
              <a:t>Application de Saisie Android</a:t>
            </a:r>
          </a:p>
        </p:txBody>
      </p:sp>
      <p:grpSp>
        <p:nvGrpSpPr>
          <p:cNvPr id="7" name="Group 6">
            <a:extLst>
              <a:ext uri="{FF2B5EF4-FFF2-40B4-BE49-F238E27FC236}">
                <a16:creationId xmlns:a16="http://schemas.microsoft.com/office/drawing/2014/main" id="{953AF3CC-D252-4363-9320-5D027FCDC496}"/>
              </a:ext>
            </a:extLst>
          </p:cNvPr>
          <p:cNvGrpSpPr/>
          <p:nvPr/>
        </p:nvGrpSpPr>
        <p:grpSpPr>
          <a:xfrm>
            <a:off x="2036682" y="2267404"/>
            <a:ext cx="2938405" cy="3269032"/>
            <a:chOff x="3983815" y="2267404"/>
            <a:chExt cx="2938405" cy="3269032"/>
          </a:xfrm>
        </p:grpSpPr>
        <p:sp>
          <p:nvSpPr>
            <p:cNvPr id="8" name="Freeform: Shape 7">
              <a:extLst>
                <a:ext uri="{FF2B5EF4-FFF2-40B4-BE49-F238E27FC236}">
                  <a16:creationId xmlns:a16="http://schemas.microsoft.com/office/drawing/2014/main" id="{60D76861-6184-4022-98BF-95A3E07D2A7C}"/>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234689C8-BF6F-4A05-B8EB-526DF6A13FE7}"/>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B6FDD882-7400-489B-AC7B-089AD6BA6F26}"/>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11" name="Graphic 24">
              <a:extLst>
                <a:ext uri="{FF2B5EF4-FFF2-40B4-BE49-F238E27FC236}">
                  <a16:creationId xmlns:a16="http://schemas.microsoft.com/office/drawing/2014/main" id="{692C1139-4DF8-4E96-8726-CFCDA9F8D0CC}"/>
                </a:ext>
              </a:extLst>
            </p:cNvPr>
            <p:cNvGrpSpPr/>
            <p:nvPr/>
          </p:nvGrpSpPr>
          <p:grpSpPr>
            <a:xfrm>
              <a:off x="5284649" y="2267404"/>
              <a:ext cx="1637571" cy="3269032"/>
              <a:chOff x="7215570" y="2153114"/>
              <a:chExt cx="1637571" cy="3269032"/>
            </a:xfrm>
          </p:grpSpPr>
          <p:sp>
            <p:nvSpPr>
              <p:cNvPr id="18" name="Freeform: Shape 17">
                <a:extLst>
                  <a:ext uri="{FF2B5EF4-FFF2-40B4-BE49-F238E27FC236}">
                    <a16:creationId xmlns:a16="http://schemas.microsoft.com/office/drawing/2014/main" id="{83BCC2FA-49F2-4006-8076-AF14674645F5}"/>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6F869FFB-6669-4AE1-A984-80FAEC21FB79}"/>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715AB83A-6932-47E4-A75C-6D18D968C249}"/>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n-US"/>
              </a:p>
            </p:txBody>
          </p:sp>
        </p:grpSp>
        <p:sp>
          <p:nvSpPr>
            <p:cNvPr id="12" name="Rectangle 11">
              <a:extLst>
                <a:ext uri="{FF2B5EF4-FFF2-40B4-BE49-F238E27FC236}">
                  <a16:creationId xmlns:a16="http://schemas.microsoft.com/office/drawing/2014/main" id="{D2FC4339-6D12-4E38-8E7C-6815160BB5BE}"/>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3" name="Graphic 9">
              <a:extLst>
                <a:ext uri="{FF2B5EF4-FFF2-40B4-BE49-F238E27FC236}">
                  <a16:creationId xmlns:a16="http://schemas.microsoft.com/office/drawing/2014/main" id="{3DC51D2B-EFD6-4591-A449-C61AD92C653D}"/>
                </a:ext>
              </a:extLst>
            </p:cNvPr>
            <p:cNvGrpSpPr/>
            <p:nvPr/>
          </p:nvGrpSpPr>
          <p:grpSpPr>
            <a:xfrm>
              <a:off x="4543460" y="3146397"/>
              <a:ext cx="1250336" cy="1484983"/>
              <a:chOff x="4761631" y="2859591"/>
              <a:chExt cx="1372353" cy="1629899"/>
            </a:xfrm>
          </p:grpSpPr>
          <p:sp>
            <p:nvSpPr>
              <p:cNvPr id="14" name="Freeform: Shape 13">
                <a:extLst>
                  <a:ext uri="{FF2B5EF4-FFF2-40B4-BE49-F238E27FC236}">
                    <a16:creationId xmlns:a16="http://schemas.microsoft.com/office/drawing/2014/main" id="{42EB00E7-3F31-4404-BF68-46222FF419BA}"/>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884FCADB-5FB4-449D-9499-8C585B1C0535}"/>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6" name="Freeform: Shape 15">
                <a:extLst>
                  <a:ext uri="{FF2B5EF4-FFF2-40B4-BE49-F238E27FC236}">
                    <a16:creationId xmlns:a16="http://schemas.microsoft.com/office/drawing/2014/main" id="{FDF3B096-2F5D-4F74-94D9-3FF36316E78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7" name="Freeform: Shape 16">
                <a:extLst>
                  <a:ext uri="{FF2B5EF4-FFF2-40B4-BE49-F238E27FC236}">
                    <a16:creationId xmlns:a16="http://schemas.microsoft.com/office/drawing/2014/main" id="{424E2452-9B21-4106-9591-EB6A38C3617E}"/>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31920" p14:dur="2000" spd="slow"/>
    </mc:Choice>
    <mc:Fallback xmlns="">
      <p:transition advTm="319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1" st="1"/>
                                            </p:txEl>
                                          </p:spTgt>
                                        </p:tgtEl>
                                        <p:attrNameLst>
                                          <p:attrName>style.visibility</p:attrName>
                                        </p:attrNameLst>
                                      </p:cBhvr>
                                      <p:to>
                                        <p:strVal val="visible"/>
                                      </p:to>
                                    </p:set>
                                    <p:animEffect filter="fade" transition="in">
                                      <p:cBhvr>
                                        <p:cTn dur="500" id="22"/>
                                        <p:tgtEl>
                                          <p:spTgt spid="23">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2" st="2"/>
                                            </p:txEl>
                                          </p:spTgt>
                                        </p:tgtEl>
                                        <p:attrNameLst>
                                          <p:attrName>style.visibility</p:attrName>
                                        </p:attrNameLst>
                                      </p:cBhvr>
                                      <p:to>
                                        <p:strVal val="visible"/>
                                      </p:to>
                                    </p:set>
                                    <p:animEffect filter="fade" transition="in">
                                      <p:cBhvr>
                                        <p:cTn dur="500" id="27"/>
                                        <p:tgtEl>
                                          <p:spTgt spid="23">
                                            <p:txEl>
                                              <p:pRg end="2" st="2"/>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3" st="3"/>
                                            </p:txEl>
                                          </p:spTgt>
                                        </p:tgtEl>
                                        <p:attrNameLst>
                                          <p:attrName>style.visibility</p:attrName>
                                        </p:attrNameLst>
                                      </p:cBhvr>
                                      <p:to>
                                        <p:strVal val="visible"/>
                                      </p:to>
                                    </p:set>
                                    <p:animEffect filter="fade" transition="in">
                                      <p:cBhvr>
                                        <p:cTn dur="500" id="32"/>
                                        <p:tgtEl>
                                          <p:spTgt spid="23">
                                            <p:txEl>
                                              <p:pRg end="3" st="3"/>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4" st="4"/>
                                            </p:txEl>
                                          </p:spTgt>
                                        </p:tgtEl>
                                        <p:attrNameLst>
                                          <p:attrName>style.visibility</p:attrName>
                                        </p:attrNameLst>
                                      </p:cBhvr>
                                      <p:to>
                                        <p:strVal val="visible"/>
                                      </p:to>
                                    </p:set>
                                    <p:animEffect filter="fade" transition="in">
                                      <p:cBhvr>
                                        <p:cTn dur="500" id="37"/>
                                        <p:tgtEl>
                                          <p:spTgt spid="23">
                                            <p:txEl>
                                              <p:pRg end="4" st="4"/>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5" st="5"/>
                                            </p:txEl>
                                          </p:spTgt>
                                        </p:tgtEl>
                                        <p:attrNameLst>
                                          <p:attrName>style.visibility</p:attrName>
                                        </p:attrNameLst>
                                      </p:cBhvr>
                                      <p:to>
                                        <p:strVal val="visible"/>
                                      </p:to>
                                    </p:set>
                                    <p:animEffect filter="fade" transition="in">
                                      <p:cBhvr>
                                        <p:cTn dur="500" id="42"/>
                                        <p:tgtEl>
                                          <p:spTgt spid="23">
                                            <p:txEl>
                                              <p:pRg end="5" st="5"/>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3">
                                            <p:txEl>
                                              <p:pRg end="6" st="6"/>
                                            </p:txEl>
                                          </p:spTgt>
                                        </p:tgtEl>
                                        <p:attrNameLst>
                                          <p:attrName>style.visibility</p:attrName>
                                        </p:attrNameLst>
                                      </p:cBhvr>
                                      <p:to>
                                        <p:strVal val="visible"/>
                                      </p:to>
                                    </p:set>
                                    <p:animEffect filter="fade" transition="in">
                                      <p:cBhvr>
                                        <p:cTn dur="500" id="47"/>
                                        <p:tgtEl>
                                          <p:spTgt spid="23">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6"/>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298" spd="slow">
        <p:fade/>
      </p:transition>
    </mc:Choice>
    <mc:Fallback xmlns="">
      <p:transition advClick="0" advTm="12800"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OUTPUT_FOLDER" val="[[&quot;\uFFFD\u007F\uFFFD\uFFFD{6BE92DC9-446C-4AE2-8C04-F8B8C6EF443B}&quot;,&quot;C:\\Users\\alita\\Documents\\0. Clientes LOCAL\\DHIS2\\Fundamentals\\2.0\\Data Capture and validation\\M2&quot;],[&quot;W\uFFFD\uFFFD\uFFFD{0EE2C415-B14D-4F68-A37A-B962E8EEF89A}&quot;,&quot;C:\\Users\\Grant\\Desktop&quot;]]"/>
  <p:tag name="ISPRING_SCREEN_RECS_UPDATED" val="C:\Users\alita\Documents\0. Clientes LOCAL\DHIS2\Fundamentals\2.0\Data Capture and validation\M2\2.3.3 Using the Android Capture app - Part 3_1\"/>
  <p:tag name="ISPRING_RESOURCE_FOLDER" val="C:\Users\alita\Documents\0. Clientes LOCAL\DHIS2\Fundamentals\2.0\Data Capture and validation\M2\2.3.3 Using the Android Capture app - Part 3_1\"/>
  <p:tag name="ISPRING_RESOURCE_FOLDER_STATIC" val="C:\Users\alita\Documents\0. Clientes LOCAL\DHIS2\Fundamentals\2.0\Data Capture and validation\M2\2.3.3 Using the Android Capture app - Part 3_1\"/>
  <p:tag name="ISPRING_PRESENTATION_PATH" val="C:\Users\alita\Documents\0. Clientes LOCAL\DHIS2\Fundamentals\2.0\Data Capture and validation\M2\2.3.3 Using the Android Capture app - Part 3.pptx"/>
  <p:tag name="FLASHSPRING_ZOOM_TAG" val="76"/>
  <p:tag name="ISPRING_PRESENTATION_INFO_2" val="&lt;?xml version=&quot;1.0&quot; encoding=&quot;UTF-8&quot; standalone=&quot;no&quot; ?&gt;&#10;&lt;presentation2&gt;&#10;&#10;  &lt;slides&gt;&#10;    &lt;slide id=&quot;{CF7CC15E-7397-4485-8058-1AE838A586C3}&quot; pptId=&quot;299&quot;/&gt;&#10;    &lt;slide id=&quot;{B9C69B1D-3650-4CF6-9EEE-D9A579C88B9F}&quot; pptId=&quot;305&quot;/&gt;&#10;    &lt;slide id=&quot;{D1BE28F1-AC9B-43FA-B449-3C6E6B736D0C}&quot; pptId=&quot;309&quot;/&gt;&#10;    &lt;slide id=&quot;{5970652D-72F1-46D9-8A0F-81CE1739E207}&quot; pptId=&quot;310&quot;/&gt;&#10;    &lt;slide id=&quot;{09EDA59D-0A37-4295-B32A-A05AD3632948}&quot; pptId=&quot;306&quot;/&gt;&#10;    &lt;slide id=&quot;{AFA81D8A-EB6F-4DCF-9AF8-53226E248742}&quot; pptId=&quot;303&quot;/&gt;&#10;    &lt;slide id=&quot;{95977C86-0899-463B-8281-E14AB09BBD58}&quot; pptId=&quot;272&quot;/&gt;&#10;  &lt;/slides&gt;&#10;&#10;  &lt;narration&gt;&#10;    &lt;audioTracks&gt;&#10;      &lt;audioTrack muted=&quot;false&quot; name=&quot;intro&quot; resource=&quot;c473629b&quot; slideId=&quot;{CF7CC15E-7397-4485-8058-1AE838A586C3}&quot; startTime=&quot;0&quot; stepIndex=&quot;0&quot; volume=&quot;1&quot;&gt;&#10;        &lt;audio channels=&quot;2&quot; format=&quot;fltp&quot; sampleRate=&quot;44100&quot;/&gt;&#10;      &lt;/audioTrack&gt;&#10;      &lt;audioTrack muted=&quot;false&quot; name=&quot;outro&quot; resource=&quot;7681eb32&quot; slideId=&quot;{95977C86-0899-463B-8281-E14AB09BBD58}&quot; startTime=&quot;0&quot; stepIndex=&quot;0&quot; volume=&quot;1&quot;&gt;&#10;        &lt;audio channels=&quot;2&quot; format=&quot;fltp&quot; sampleRate=&quot;44100&quot;/&gt;&#10;      &lt;/audioTrack&gt;&#10;      &lt;audioTrack muted=&quot;false&quot; name=&quot;Slide 2 Copy&quot; resource=&quot;041da033&quot; slideId=&quot;{B9C69B1D-3650-4CF6-9EEE-D9A579C88B9F}&quot; startTime=&quot;0&quot; stepIndex=&quot;0&quot; volume=&quot;1&quot;&gt;&#10;        &lt;audio channels=&quot;2&quot; format=&quot;fltp&quot; sampleRate=&quot;48000&quot;/&gt;&#10;      &lt;/audioTrack&gt;&#10;      &lt;audioTrack muted=&quot;false&quot; name=&quot;Slide 3 Copy&quot; resource=&quot;470768ab&quot; slideId=&quot;{D1BE28F1-AC9B-43FA-B449-3C6E6B736D0C}&quot; startTime=&quot;0&quot; stepIndex=&quot;0&quot; volume=&quot;1&quot;&gt;&#10;        &lt;audio channels=&quot;2&quot; format=&quot;fltp&quot; sampleRate=&quot;48000&quot;/&gt;&#10;      &lt;/audioTrack&gt;&#10;      &lt;audioTrack muted=&quot;false&quot; name=&quot;Text-to-speech clip — Audio  3&quot; resource=&quot;7b417324&quot; slideId=&quot;{5970652D-72F1-46D9-8A0F-81CE1739E207}&quot; startTime=&quot;0&quot; stepIndex=&quot;0&quot; volume=&quot;1&quot;&gt;&#10;        &lt;audio channels=&quot;2&quot; format=&quot;fltp&quot; sampleRate=&quot;48000&quot;/&gt;&#10;      &lt;/audioTrack&gt;&#10;      &lt;audioTrack muted=&quot;false&quot; name=&quot;Text-to-speech clip — Audio  4&quot; resource=&quot;490c8184&quot; slideId=&quot;{AFA81D8A-EB6F-4DCF-9AF8-53226E248742}&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KYI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YI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YI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mCF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YI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mCFBUjnP2+moAAADlAAAAHAAAAG5vbmUvaHRtbF9za2luX3NldHRpbmdzLmpzb26r5lIAAqUcJQUrhWowG8xPKi0pyc/TS87PK0nNK9HLyy/KTQSrUVJ2AwMlHZyK88tSiwgoTUtMTkUx1NTIwskFp0qEiSZO5i7OlsjqChLTU/WSEpOz04vyS/NSIMqcXV0MXYyVwKpquWoBUEsDBBQAAgAIAKYI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RW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Fb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0Vt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RW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0Vt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NFb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RW3FUlBOzImkAAABuAAAAHAAAAHVuaXZlcnNhbC9sb2NhbF9zZXR0aW5ncy54bWwNzDEOgzAMQNGdU1jeKe3WgcDGVpbSA1jERZEcG5GA4PZk+8PTb/szChy8pWDq8PV4IrDO5oMuDn/TUL8RUib1JKbsUA2h76pWbCb5cs4FJliFLt4mjiUyjxSLHHYRqOFTXv/AHpuuugFQSwMEFAACAAgA0Vt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0VtxVDqd53BLAAAAawAAABsAAAB1bml2ZXJzYWwvdW5pdmVyc2FsLnBuZy54bWyzsa/IzVEoSy0qzszPs1Uy1DNQsrfj5bIpKEoty0wtV6gAigEFIUBJoRLINUJwyzNTSjKAQgYWFgjBjNTM9IwSWyULQzO4oD7QTABQSwMEFAACAAgAqQh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pCF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KkI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qQh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pCF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pCF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qQhQVLx9NfdKAAAASQAAAB8AAAB2aWRlb2xlY3R1cmUvbG9jYWxfc2V0dGluZ3MueG1ss7GvyM1RKEstKs7Mz7NVMtQzUFJIzUvOT8nMS7dVCg1x07VQUiguScxLSczJz0u1VcrLV1Kwt+OyyclPTswJTi0pASos1rfjAgBQSwECAAAUAAIACACmCFBUMhu6IvkDAADgDgAAGAAAAAAAAAABAAAAAAAAAAAAbm9uZS9jb21tb25fbWVzc2FnZXMubG5nUEsBAgAAFAACAAgApghQVBUeYBujAAAAfwEAACkAAAAAAAAAAQAAAAAALwQAAG5vbmUvcGxheWJhY2tfYW5kX25hdmlnYXRpb25fc2V0dGluZ3MueG1sUEsBAgAAFAACAAgApghQVB9UimowAwAAxw4AACIAAAAAAAAAAQAAAAAAGQUAAG5vbmUvZmxhc2hfcHVibGlzaGluZ19zZXR0aW5ncy54bWxQSwECAAAUAAIACACmCFBUcVeUnRUBAADRAgAAHAAAAAAAAAABAAAAAACJCAAAbm9uZS9mbGFzaF9za2luX3NldHRpbmdzLnhtbFBLAQIAABQAAgAIAKYIUFTXm3CWKwMAAG8OAAAhAAAAAAAAAAEAAAAAANgJAABub25lL2h0bWxfcHVibGlzaGluZ19zZXR0aW5ncy54bWxQSwECAAAUAAIACACmCFBUjnP2+moAAADlAAAAHAAAAAAAAAABAAAAAABCDQAAbm9uZS9odG1sX3NraW5fc2V0dGluZ3MuanNvblBLAQIAABQAAgAIAKYIUFS8fTX3SgAAAEkAAAAXAAAAAAAAAAEAAAAAAOYNAABub25lL2xvY2FsX3NldHRpbmdzLnhtbFBLAQIAABQAAgAIAGp1Y1TuA81MSQMAAOMJAAAUAAAAAAAAAAEAAAAAAGUOAAB1bml2ZXJzYWwvcGxheWVyLnhtbFBLAQIAABQAAgAIANFbcVQGoq6pcgYAACYZAAAdAAAAAAAAAAEAAAAAAOARAAB1bml2ZXJzYWwvY29tbW9uX21lc3NhZ2VzLmxuZ1BLAQIAABQAAgAIANFbcVQVHmAbowAAAH8BAAAuAAAAAAAAAAEAAAAAAI0YAAB1bml2ZXJzYWwvcGxheWJhY2tfYW5kX25hdmlnYXRpb25fc2V0dGluZ3MueG1sUEsBAgAAFAACAAgA0VtxVJz/rQVSBAAA3BUAACcAAAAAAAAAAQAAAAAAfBkAAHVuaXZlcnNhbC9mbGFzaF9wdWJsaXNoaW5nX3NldHRpbmdzLnhtbFBLAQIAABQAAgAIANFbcVSNnu+/fwMAAOEMAAAhAAAAAAAAAAEAAAAAABMeAAB1bml2ZXJzYWwvZmxhc2hfc2tpbl9zZXR0aW5ncy54bWxQSwECAAAUAAIACADRW3FUV9GaZ0wEAABmFQAAJgAAAAAAAAABAAAAAADRIQAAdW5pdmVyc2FsL2h0bWxfcHVibGlzaGluZ19zZXR0aW5ncy54bWxQSwECAAAUAAIACADRW3FUDvLBv70BAACMBgAAIQAAAAAAAAABAAAAAABhJgAAdW5pdmVyc2FsL2h0bWxfc2tpbl9zZXR0aW5ncy5qc29uUEsBAgAAFAACAAgA0VtxVJQTsyJpAAAAbgAAABwAAAAAAAAAAQAAAAAAXSgAAHVuaXZlcnNhbC9sb2NhbF9zZXR0aW5ncy54bWxQSwECAAAUAAIACADRW3FU49I+v1ETAACGOQAAFwAAAAAAAAAAAAAAAAAAKQAAdW5pdmVyc2FsL3VuaXZlcnNhbC5wbmdQSwECAAAUAAIACADRW3FUOp3ncEsAAABrAAAAGwAAAAAAAAABAAAAAACGPAAAdW5pdmVyc2FsL3VuaXZlcnNhbC5wbmcueG1sUEsBAgAAFAACAAgAqQhQVPaxDkKjBQAApRUAACAAAAAAAAAAAQAAAAAACj0AAHZpZGVvbGVjdHVyZS9jb21tb25fbWVzc2FnZXMubG5nUEsBAgAAFAACAAgAqQhQVBUeYBujAAAAfwEAADEAAAAAAAAAAQAAAAAA60IAAHZpZGVvbGVjdHVyZS9wbGF5YmFja19hbmRfbmF2aWdhdGlvbl9zZXR0aW5ncy54bWxQSwECAAAUAAIACACpCFBUp4ruNgwFAADlGQAAKgAAAAAAAAABAAAAAADdQwAAdmlkZW9sZWN0dXJlL2ZsYXNoX3B1Ymxpc2hpbmdfc2V0dGluZ3MueG1sUEsBAgAAFAACAAgAqQhQVI92Vf5vAgAAhwgAACQAAAAAAAAAAQAAAAAAMUkAAHZpZGVvbGVjdHVyZS9mbGFzaF9za2luX3NldHRpbmdzLnhtbFBLAQIAABQAAgAIAKkIUFR8n4QKAgUAAF0ZAAApAAAAAAAAAAEAAAAAAOJLAAB2aWRlb2xlY3R1cmUvaHRtbF9wdWJsaXNoaW5nX3NldHRpbmdzLnhtbFBLAQIAABQAAgAIAKkIUFSTaEB+hwEAANkEAAAkAAAAAAAAAAEAAAAAACtRAAB2aWRlb2xlY3R1cmUvaHRtbF9za2luX3NldHRpbmdzLmpzb25QSwECAAAUAAIACACpCFBUvH0190oAAABJAAAAHwAAAAAAAAABAAAAAAD0UgAAdmlkZW9sZWN0dXJlL2xvY2FsX3NldHRpbmdzLnhtbFBLBQYAAAAAGAAYAGoHAAB7UwAAAAA="/>
  <p:tag name="ISPRING_ULTRA_SCORM_COURCE_TITLE" val="2.3.3 Data Capture and Validation - Android Capture app for data entry - Offline data entry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You may be in a situation where you may not have access to the internet while entering data. The Android Capture app allows you to enter data offline. In this video, we will look at offline data entry with the Android Capture app. We’ll start by turning the internet off on the phone, both WiFi and mobile internet, and then we will learn how to sync your entered data.\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3.3 Android Capture app for data entry - Offline data entry&quot;,&quot;onlineDestinationFolderId&quot;:&quot;31bb3ed2-5e6f-11ec-893e-46bb8752aca0&quot;,&quot;onlineDestinationUrl&quot;:&quot;dhis2-academy.ispring.com&quot;}}"/>
  <p:tag name="ISPRING_SCORM_RATE_QUIZZES" val="0"/>
  <p:tag name="ISPRING_PRESENTATION_TITLE" val="2.3.3 Data Capture and Validation - Android Capture app for data entry - Offline data entry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F7CC15E-7397-4485-8058-1AE838A586C3}"/>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GENSWF_ADVANCE_TIME" val="13.795"/>
  <p:tag name="TIMING" val="|1.999|3.441|1.527|2.996"/>
  <p:tag name="ISPRING_SLIDE_ID_2" val="{B9C69B1D-3650-4CF6-9EEE-D9A579C88B9F}"/>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187|13.746|6.11"/>
  <p:tag name="ISPRING_SLIDE_ID_2" val="{D1BE28F1-AC9B-43FA-B449-3C6E6B736D0C}"/>
  <p:tag name="GENSWF_ADVANCE_TIME" val="24.64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01BFC9E-BB83-49FF-A116-BF7D145814EB}:310"/>
  <p:tag name="TIMING" val="|1.771|2.703"/>
  <p:tag name="ISPRING_SLIDE_ID_2" val="{5970652D-72F1-46D9-8A0F-81CE1739E207}"/>
  <p:tag name="GENSWF_ADVANCE_TIME" val="10.78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GENSWF_ADVANCE_TIME" val="228.300"/>
  <p:tag name="ISPRING_SLIDE_ID_2" val="{09EDA59D-0A37-4295-B32A-A05AD363294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0.728|0.914|4.143|2.507|4.797|6.231|2.316|4.134"/>
  <p:tag name="ISPRING_SLIDE_ID_2" val="{AFA81D8A-EB6F-4DCF-9AF8-53226E248742}"/>
  <p:tag name="GENSWF_ADVANCE_TIME" val="31.920"/>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5977C86-0899-463B-8281-E14AB09BBD58}"/>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7951</TotalTime>
  <Words>969</Words>
  <Application>Microsoft Macintosh PowerPoint</Application>
  <PresentationFormat>Widescreen</PresentationFormat>
  <Paragraphs>61</Paragraphs>
  <Slides>7</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Lato</vt:lpstr>
      <vt:lpstr>Rubik</vt:lpstr>
      <vt:lpstr>Rubik Medium</vt:lpstr>
      <vt:lpstr>Wingdings</vt:lpstr>
      <vt:lpstr>DHIS2 Online Academy</vt:lpstr>
      <vt:lpstr>PowerPoint Presentation</vt:lpstr>
      <vt:lpstr>PowerPoint Presentation</vt:lpstr>
      <vt:lpstr>Offline data entry the Android Capture app…</vt:lpstr>
      <vt:lpstr>In this lesson, you will learn…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2.3.3 Data Capture and Validation - Android Capture app for data entry - Offline data entry [3 of 3]</dc:title>
  <dc:subject>elearning</dc:subject>
  <dc:creator>Alejandra Avila</dc:creator>
  <cp:lastModifiedBy>Simona Sekerova</cp:lastModifiedBy>
  <cp:revision>449</cp:revision>
  <dcterms:created xsi:type="dcterms:W3CDTF">2021-02-03T12:41:27Z</dcterms:created>
  <dcterms:modified xsi:type="dcterms:W3CDTF">2023-09-19T12:47:05Z</dcterms:modified>
</cp:coreProperties>
</file>